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
  </p:notesMasterIdLst>
  <p:handoutMasterIdLst>
    <p:handoutMasterId r:id="rId20"/>
  </p:handoutMasterIdLst>
  <p:sldIdLst>
    <p:sldId id="281" r:id="rId5"/>
    <p:sldId id="296" r:id="rId6"/>
    <p:sldId id="284" r:id="rId7"/>
    <p:sldId id="261" r:id="rId8"/>
    <p:sldId id="298" r:id="rId9"/>
    <p:sldId id="279" r:id="rId10"/>
    <p:sldId id="265" r:id="rId11"/>
    <p:sldId id="299" r:id="rId12"/>
    <p:sldId id="300" r:id="rId13"/>
    <p:sldId id="301" r:id="rId14"/>
    <p:sldId id="277" r:id="rId15"/>
    <p:sldId id="280" r:id="rId16"/>
    <p:sldId id="278" r:id="rId17"/>
    <p:sldId id="28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85" autoAdjust="0"/>
    <p:restoredTop sz="94879" autoAdjust="0"/>
  </p:normalViewPr>
  <p:slideViewPr>
    <p:cSldViewPr snapToGrid="0">
      <p:cViewPr varScale="1">
        <p:scale>
          <a:sx n="81" d="100"/>
          <a:sy n="81" d="100"/>
        </p:scale>
        <p:origin x="658" y="58"/>
      </p:cViewPr>
      <p:guideLst>
        <p:guide orient="horz" pos="2160"/>
        <p:guide pos="3840"/>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1/26/2025</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1/26/2025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40889575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11</a:t>
            </a:fld>
            <a:endParaRPr lang="en-US"/>
          </a:p>
        </p:txBody>
      </p:sp>
    </p:spTree>
    <p:extLst>
      <p:ext uri="{BB962C8B-B14F-4D97-AF65-F5344CB8AC3E}">
        <p14:creationId xmlns:p14="http://schemas.microsoft.com/office/powerpoint/2010/main" val="1718631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12</a:t>
            </a:fld>
            <a:endParaRPr lang="en-US"/>
          </a:p>
        </p:txBody>
      </p:sp>
    </p:spTree>
    <p:extLst>
      <p:ext uri="{BB962C8B-B14F-4D97-AF65-F5344CB8AC3E}">
        <p14:creationId xmlns:p14="http://schemas.microsoft.com/office/powerpoint/2010/main" val="2295017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13</a:t>
            </a:fld>
            <a:endParaRPr lang="en-US"/>
          </a:p>
        </p:txBody>
      </p:sp>
    </p:spTree>
    <p:extLst>
      <p:ext uri="{BB962C8B-B14F-4D97-AF65-F5344CB8AC3E}">
        <p14:creationId xmlns:p14="http://schemas.microsoft.com/office/powerpoint/2010/main" val="854501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838339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441672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27937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7</a:t>
            </a:fld>
            <a:endParaRPr lang="en-US"/>
          </a:p>
        </p:txBody>
      </p:sp>
    </p:spTree>
    <p:extLst>
      <p:ext uri="{BB962C8B-B14F-4D97-AF65-F5344CB8AC3E}">
        <p14:creationId xmlns:p14="http://schemas.microsoft.com/office/powerpoint/2010/main" val="1015613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247812-3409-784D-BAE7-ABE53735D5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249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247812-3409-784D-BAE7-ABE53735D5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19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247812-3409-784D-BAE7-ABE53735D5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3021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1/26/2025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1/26/2025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1/26/2025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1/26/2025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dirty="0"/>
              <a:t>Click to edit Master title style</a:t>
            </a:r>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1/26/2025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1/26/2025</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microsoft.com/office/2007/relationships/hdphoto" Target="../media/hdphoto4.wdp"/></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Petmoraaa/Movie-analysis-project" TargetMode="External"/><Relationship Id="rId2" Type="http://schemas.openxmlformats.org/officeDocument/2006/relationships/image" Target="../media/image11.png"/><Relationship Id="rId1" Type="http://schemas.openxmlformats.org/officeDocument/2006/relationships/slideLayout" Target="../slideLayouts/slideLayout12.xml"/><Relationship Id="rId4" Type="http://schemas.openxmlformats.org/officeDocument/2006/relationships/image" Target="../media/image12.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94268"/>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1524000" y="678730"/>
            <a:ext cx="9144000" cy="5552388"/>
          </a:xfrm>
        </p:spPr>
        <p:txBody>
          <a:bodyPr/>
          <a:lstStyle/>
          <a:p>
            <a:br>
              <a:rPr lang="en-US" dirty="0"/>
            </a:br>
            <a:br>
              <a:rPr lang="en-US" dirty="0"/>
            </a:br>
            <a:r>
              <a:rPr lang="en-US" dirty="0"/>
              <a:t>Analyzing IMDb Movie Ratings and Reviews</a:t>
            </a:r>
            <a:br>
              <a:rPr lang="en-US" dirty="0"/>
            </a:br>
            <a:br>
              <a:rPr lang="en-US" dirty="0"/>
            </a:br>
            <a:br>
              <a:rPr lang="en-US" dirty="0"/>
            </a:br>
            <a:br>
              <a:rPr lang="en-US" dirty="0"/>
            </a:br>
            <a:r>
              <a:rPr lang="en-US" dirty="0"/>
              <a:t>by DSF-PH2-Group 9</a:t>
            </a:r>
          </a:p>
        </p:txBody>
      </p:sp>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1121790" y="365760"/>
            <a:ext cx="10232010" cy="680615"/>
          </a:xfrm>
          <a:solidFill>
            <a:schemeClr val="accent2">
              <a:lumMod val="60000"/>
              <a:lumOff val="40000"/>
            </a:schemeClr>
          </a:solidFill>
        </p:spPr>
        <p:txBody>
          <a:bodyPr anchor="ctr"/>
          <a:lstStyle/>
          <a:p>
            <a:r>
              <a:rPr lang="en-US" sz="2000" b="1" dirty="0"/>
              <a:t>Trends in Movie Ratings Over Time</a:t>
            </a:r>
          </a:p>
        </p:txBody>
      </p:sp>
      <p:sp>
        <p:nvSpPr>
          <p:cNvPr id="52" name="Content Placeholder 51">
            <a:extLst>
              <a:ext uri="{FF2B5EF4-FFF2-40B4-BE49-F238E27FC236}">
                <a16:creationId xmlns:a16="http://schemas.microsoft.com/office/drawing/2014/main" id="{F2CCE123-860F-8623-781F-12CEA66980F5}"/>
              </a:ext>
            </a:extLst>
          </p:cNvPr>
          <p:cNvSpPr>
            <a:spLocks noGrp="1"/>
          </p:cNvSpPr>
          <p:nvPr>
            <p:ph sz="quarter" idx="13"/>
          </p:nvPr>
        </p:nvSpPr>
        <p:spPr>
          <a:xfrm>
            <a:off x="254524" y="1131216"/>
            <a:ext cx="6205270" cy="4845379"/>
          </a:xfrm>
        </p:spPr>
        <p:txBody>
          <a:bodyPr>
            <a:normAutofit fontScale="25000" lnSpcReduction="20000"/>
          </a:bodyPr>
          <a:lstStyle/>
          <a:p>
            <a:pPr marL="0" indent="0">
              <a:lnSpc>
                <a:spcPct val="120000"/>
              </a:lnSpc>
              <a:buNone/>
            </a:pPr>
            <a:r>
              <a:rPr lang="en-US" sz="4800" b="1" dirty="0"/>
              <a:t>1. </a:t>
            </a:r>
            <a:r>
              <a:rPr lang="en-US" sz="5600" b="1" dirty="0"/>
              <a:t>Steady Increase in Ratings</a:t>
            </a:r>
          </a:p>
          <a:p>
            <a:pPr marL="285750" indent="-285750">
              <a:lnSpc>
                <a:spcPct val="120000"/>
              </a:lnSpc>
              <a:buFont typeface="Arial" panose="020B0604020202020204" pitchFamily="34" charset="0"/>
              <a:buChar char="•"/>
            </a:pPr>
            <a:r>
              <a:rPr lang="en-US" sz="5600" dirty="0"/>
              <a:t>Over the years, there has been a consistent rise in movie ratings, potentially linked to higher production budgets and advancements in filmmaking technology.</a:t>
            </a:r>
          </a:p>
          <a:p>
            <a:pPr marL="0" indent="0">
              <a:lnSpc>
                <a:spcPct val="120000"/>
              </a:lnSpc>
              <a:buNone/>
            </a:pPr>
            <a:r>
              <a:rPr lang="en-US" sz="5600" b="1" dirty="0"/>
              <a:t>2. Annual Movie Releases</a:t>
            </a:r>
          </a:p>
          <a:p>
            <a:pPr marL="285750" indent="-285750">
              <a:lnSpc>
                <a:spcPct val="120000"/>
              </a:lnSpc>
              <a:buFont typeface="Arial" panose="020B0604020202020204" pitchFamily="34" charset="0"/>
              <a:buChar char="•"/>
            </a:pPr>
            <a:r>
              <a:rPr lang="en-US" sz="5600" dirty="0"/>
              <a:t>The number of movies released each year has generally increased, with a notable exception in 2018, which may have influenced audience ratings and engagement.</a:t>
            </a:r>
          </a:p>
          <a:p>
            <a:pPr marL="0" indent="0">
              <a:lnSpc>
                <a:spcPct val="120000"/>
              </a:lnSpc>
              <a:buNone/>
            </a:pPr>
            <a:r>
              <a:rPr lang="en-US" sz="5600" b="1" dirty="0"/>
              <a:t>3. Viewer Engagement Patterns</a:t>
            </a:r>
          </a:p>
          <a:p>
            <a:pPr marL="285750" indent="-285750">
              <a:lnSpc>
                <a:spcPct val="120000"/>
              </a:lnSpc>
              <a:buFont typeface="Arial" panose="020B0604020202020204" pitchFamily="34" charset="0"/>
              <a:buChar char="•"/>
            </a:pPr>
            <a:r>
              <a:rPr lang="en-US" sz="5600" dirty="0"/>
              <a:t>Action movies have garnered the most votes, indicating a strong viewer engagement trend that correlates with higher ratings.</a:t>
            </a:r>
          </a:p>
          <a:p>
            <a:pPr marL="0" indent="0">
              <a:lnSpc>
                <a:spcPct val="120000"/>
              </a:lnSpc>
              <a:buNone/>
            </a:pPr>
            <a:r>
              <a:rPr lang="en-US" sz="5600" b="1" dirty="0"/>
              <a:t>4. Runtime Impact</a:t>
            </a:r>
          </a:p>
          <a:p>
            <a:pPr marL="742950" lvl="1" indent="-285750">
              <a:lnSpc>
                <a:spcPct val="120000"/>
              </a:lnSpc>
              <a:buFont typeface="Arial" panose="020B0604020202020204" pitchFamily="34" charset="0"/>
              <a:buChar char="•"/>
            </a:pPr>
            <a:r>
              <a:rPr lang="en-US" sz="5600" dirty="0"/>
              <a:t>Analysis shows that movies with runtimes between 380-400 minutes tend to achieve better ratings, suggesting a preference for longer films among audiences.</a:t>
            </a:r>
          </a:p>
          <a:p>
            <a:endParaRPr lang="en-US" dirty="0"/>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4098" name="Picture 2"/>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6459538" y="1441938"/>
            <a:ext cx="5477938" cy="4510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3603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838201" y="448056"/>
            <a:ext cx="6172200" cy="1248769"/>
          </a:xfrm>
          <a:solidFill>
            <a:schemeClr val="accent2">
              <a:lumMod val="60000"/>
              <a:lumOff val="40000"/>
            </a:schemeClr>
          </a:solidFill>
        </p:spPr>
        <p:txBody>
          <a:bodyPr anchor="b"/>
          <a:lstStyle/>
          <a:p>
            <a:r>
              <a:rPr lang="en-US" sz="2000" b="1" dirty="0"/>
              <a:t>Recommendations for Future Film Productions</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150829" y="2121032"/>
            <a:ext cx="6975835" cy="3940404"/>
          </a:xfrm>
          <a:noFill/>
        </p:spPr>
        <p:txBody>
          <a:bodyPr vert="horz" lIns="91440" tIns="45720" rIns="91440" bIns="45720" rtlCol="0" anchor="t">
            <a:noAutofit/>
          </a:bodyPr>
          <a:lstStyle/>
          <a:p>
            <a:pPr marL="285750" indent="-285750">
              <a:buFont typeface="Wingdings" panose="05000000000000000000" pitchFamily="2" charset="2"/>
              <a:buChar char="v"/>
            </a:pPr>
            <a:r>
              <a:rPr lang="en-US" sz="1400" b="1" dirty="0"/>
              <a:t>Investing in high rating Genres: </a:t>
            </a:r>
            <a:r>
              <a:rPr lang="en-US" sz="1400" dirty="0"/>
              <a:t>Focus on producing films in Drama, Action, and Documentary genres to capture consistently engaged audiences. Explore sub-genres such as Crime or Biography to appeal to niche markets. </a:t>
            </a:r>
          </a:p>
          <a:p>
            <a:pPr marL="285750" indent="-285750">
              <a:buFont typeface="Wingdings" panose="05000000000000000000" pitchFamily="2" charset="2"/>
              <a:buChar char="v"/>
            </a:pPr>
            <a:r>
              <a:rPr lang="en-US" sz="1400" b="1" dirty="0"/>
              <a:t>Optimize Runtime for Success: </a:t>
            </a:r>
            <a:r>
              <a:rPr lang="en-US" sz="1400" dirty="0"/>
              <a:t>Target runtimes between 120–150 minutes to strike a balance between audience satisfaction and financial performance, as excessively long or short films may deter viewers.</a:t>
            </a:r>
          </a:p>
          <a:p>
            <a:pPr marL="285750" indent="-285750">
              <a:buFont typeface="Wingdings" panose="05000000000000000000" pitchFamily="2" charset="2"/>
              <a:buChar char="v"/>
            </a:pPr>
            <a:r>
              <a:rPr lang="en-US" sz="1400" b="1" dirty="0"/>
              <a:t>Leverage Star Power</a:t>
            </a:r>
            <a:r>
              <a:rPr lang="en-US" sz="1400" dirty="0"/>
              <a:t>: Collaborate with renowned actors and directors to increase the likelihood of commercial success, as their involvement significantly boosts audience interest and box office returns.</a:t>
            </a:r>
          </a:p>
          <a:p>
            <a:pPr marL="285750" indent="-285750">
              <a:buFont typeface="Wingdings" panose="05000000000000000000" pitchFamily="2" charset="2"/>
              <a:buChar char="v"/>
            </a:pPr>
            <a:r>
              <a:rPr lang="en-US" sz="1400" b="1" dirty="0"/>
              <a:t>Expand International Marketing</a:t>
            </a:r>
            <a:r>
              <a:rPr lang="en-US" sz="1400" dirty="0"/>
              <a:t>: Utilize the strong domestic-foreign gross correlation by tailoring marketing strategies to global audiences, especially for movies that perform well domestically.</a:t>
            </a:r>
          </a:p>
          <a:p>
            <a:pPr marL="285750" indent="-285750">
              <a:buFont typeface="Wingdings" panose="05000000000000000000" pitchFamily="2" charset="2"/>
              <a:buChar char="v"/>
            </a:pPr>
            <a:r>
              <a:rPr lang="en-US" sz="1400" b="1" dirty="0"/>
              <a:t>Monitor and Adapt to Trends</a:t>
            </a:r>
            <a:r>
              <a:rPr lang="en-US" sz="1400" dirty="0"/>
              <a:t>: Continuously analyze yearly trends and audience preferences to identify emerging genres or themes, ensuring content aligns with current market demands and maximizes profitability.</a:t>
            </a:r>
          </a:p>
        </p:txBody>
      </p:sp>
      <p:pic>
        <p:nvPicPr>
          <p:cNvPr id="15" name="Picture Placeholder 5" descr="A person looking at blueprints on a brick wall">
            <a:extLst>
              <a:ext uri="{FF2B5EF4-FFF2-40B4-BE49-F238E27FC236}">
                <a16:creationId xmlns:a16="http://schemas.microsoft.com/office/drawing/2014/main" id="{BBD84AA8-495D-1210-1B06-DA73C5BCF36A}"/>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7157" r="27157"/>
          <a:stretch/>
        </p:blipFill>
        <p:spPr>
          <a:xfrm>
            <a:off x="7500938" y="-22225"/>
            <a:ext cx="4714875" cy="6880225"/>
          </a:xfrm>
        </p:spPr>
      </p:pic>
    </p:spTree>
    <p:extLst>
      <p:ext uri="{BB962C8B-B14F-4D97-AF65-F5344CB8AC3E}">
        <p14:creationId xmlns:p14="http://schemas.microsoft.com/office/powerpoint/2010/main" val="1649597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103696"/>
            <a:ext cx="7488025" cy="1404594"/>
          </a:xfrm>
        </p:spPr>
        <p:txBody>
          <a:bodyPr/>
          <a:lstStyle/>
          <a:p>
            <a:r>
              <a:rPr lang="en-US" b="1" dirty="0">
                <a:latin typeface="-apple-system"/>
              </a:rPr>
              <a:t>Next Steps</a:t>
            </a:r>
            <a:br>
              <a:rPr lang="en-US" sz="1600" b="1" dirty="0">
                <a:latin typeface="-apple-system"/>
              </a:rPr>
            </a:br>
            <a:endParaRPr lang="en-US" sz="1600" dirty="0"/>
          </a:p>
        </p:txBody>
      </p:sp>
      <p:sp>
        <p:nvSpPr>
          <p:cNvPr id="8" name="Rectangle: Rounded Corners 7">
            <a:extLst>
              <a:ext uri="{FF2B5EF4-FFF2-40B4-BE49-F238E27FC236}">
                <a16:creationId xmlns:a16="http://schemas.microsoft.com/office/drawing/2014/main" id="{8B50B631-33C8-4F58-B3BF-C8C55F4DF3AA}"/>
              </a:ext>
            </a:extLst>
          </p:cNvPr>
          <p:cNvSpPr/>
          <p:nvPr/>
        </p:nvSpPr>
        <p:spPr>
          <a:xfrm>
            <a:off x="1057373" y="1432875"/>
            <a:ext cx="10077253" cy="4098496"/>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spcAft>
                <a:spcPts val="450"/>
              </a:spcAft>
              <a:buFont typeface="+mj-lt"/>
              <a:buAutoNum type="arabicPeriod"/>
            </a:pPr>
            <a:r>
              <a:rPr lang="en-US" sz="1400" b="1" i="0" dirty="0">
                <a:solidFill>
                  <a:srgbClr val="E3E3E3"/>
                </a:solidFill>
                <a:effectLst/>
                <a:latin typeface="Calibri" panose="020F0502020204030204" pitchFamily="34" charset="0"/>
                <a:ea typeface="Calibri" panose="020F0502020204030204" pitchFamily="34" charset="0"/>
                <a:cs typeface="Calibri" panose="020F0502020204030204" pitchFamily="34" charset="0"/>
              </a:rPr>
              <a:t>Analyze Studio Performance</a:t>
            </a:r>
            <a:endParaRPr lang="en-US" sz="1400" b="0" i="0" dirty="0">
              <a:solidFill>
                <a:srgbClr val="E3E3E3"/>
              </a:solidFill>
              <a:effectLst/>
              <a:latin typeface="Calibri" panose="020F0502020204030204" pitchFamily="34" charset="0"/>
              <a:ea typeface="Calibri" panose="020F0502020204030204" pitchFamily="34" charset="0"/>
              <a:cs typeface="Calibri" panose="020F0502020204030204" pitchFamily="34" charset="0"/>
            </a:endParaRPr>
          </a:p>
          <a:p>
            <a:pPr lvl="1" algn="l">
              <a:spcAft>
                <a:spcPts val="450"/>
              </a:spcAft>
            </a:pPr>
            <a:r>
              <a:rPr lang="en-US" sz="1400" b="0" i="0" dirty="0">
                <a:solidFill>
                  <a:srgbClr val="E3E3E3"/>
                </a:solidFill>
                <a:effectLst/>
                <a:latin typeface="Calibri" panose="020F0502020204030204" pitchFamily="34" charset="0"/>
                <a:ea typeface="Calibri" panose="020F0502020204030204" pitchFamily="34" charset="0"/>
                <a:cs typeface="Calibri" panose="020F0502020204030204" pitchFamily="34" charset="0"/>
              </a:rPr>
              <a:t>Look deeper into how different studios perform financially to find key players and potential partners.</a:t>
            </a:r>
          </a:p>
          <a:p>
            <a:pPr algn="l">
              <a:spcAft>
                <a:spcPts val="450"/>
              </a:spcAft>
              <a:buFont typeface="+mj-lt"/>
              <a:buAutoNum type="arabicPeriod"/>
            </a:pPr>
            <a:r>
              <a:rPr lang="en-US" sz="1400" b="1" i="0" dirty="0">
                <a:solidFill>
                  <a:srgbClr val="E3E3E3"/>
                </a:solidFill>
                <a:effectLst/>
                <a:latin typeface="Calibri" panose="020F0502020204030204" pitchFamily="34" charset="0"/>
                <a:ea typeface="Calibri" panose="020F0502020204030204" pitchFamily="34" charset="0"/>
                <a:cs typeface="Calibri" panose="020F0502020204030204" pitchFamily="34" charset="0"/>
              </a:rPr>
              <a:t>Study Yearly Trends</a:t>
            </a:r>
            <a:endParaRPr lang="en-US" sz="1400" b="0" i="0" dirty="0">
              <a:solidFill>
                <a:srgbClr val="E3E3E3"/>
              </a:solidFill>
              <a:effectLst/>
              <a:latin typeface="Calibri" panose="020F0502020204030204" pitchFamily="34" charset="0"/>
              <a:ea typeface="Calibri" panose="020F0502020204030204" pitchFamily="34" charset="0"/>
              <a:cs typeface="Calibri" panose="020F0502020204030204" pitchFamily="34" charset="0"/>
            </a:endParaRPr>
          </a:p>
          <a:p>
            <a:pPr lvl="1" algn="l">
              <a:spcAft>
                <a:spcPts val="450"/>
              </a:spcAft>
            </a:pPr>
            <a:r>
              <a:rPr lang="en-US" sz="1400" b="0" i="0" dirty="0">
                <a:solidFill>
                  <a:srgbClr val="E3E3E3"/>
                </a:solidFill>
                <a:effectLst/>
                <a:latin typeface="Calibri" panose="020F0502020204030204" pitchFamily="34" charset="0"/>
                <a:ea typeface="Calibri" panose="020F0502020204030204" pitchFamily="34" charset="0"/>
                <a:cs typeface="Calibri" panose="020F0502020204030204" pitchFamily="34" charset="0"/>
              </a:rPr>
              <a:t>Review how movie revenues and audience preferences change each year to plan better release strategies.</a:t>
            </a:r>
          </a:p>
          <a:p>
            <a:pPr algn="l">
              <a:spcAft>
                <a:spcPts val="450"/>
              </a:spcAft>
              <a:buFont typeface="+mj-lt"/>
              <a:buAutoNum type="arabicPeriod"/>
            </a:pPr>
            <a:r>
              <a:rPr lang="en-US" sz="1400" b="1" i="0" dirty="0">
                <a:solidFill>
                  <a:srgbClr val="E3E3E3"/>
                </a:solidFill>
                <a:effectLst/>
                <a:latin typeface="Calibri" panose="020F0502020204030204" pitchFamily="34" charset="0"/>
                <a:ea typeface="Calibri" panose="020F0502020204030204" pitchFamily="34" charset="0"/>
                <a:cs typeface="Calibri" panose="020F0502020204030204" pitchFamily="34" charset="0"/>
              </a:rPr>
              <a:t>Understand Audience Groups</a:t>
            </a:r>
            <a:endParaRPr lang="en-US" sz="1400" b="0" i="0" dirty="0">
              <a:solidFill>
                <a:srgbClr val="E3E3E3"/>
              </a:solidFill>
              <a:effectLst/>
              <a:latin typeface="Calibri" panose="020F0502020204030204" pitchFamily="34" charset="0"/>
              <a:ea typeface="Calibri" panose="020F0502020204030204" pitchFamily="34" charset="0"/>
              <a:cs typeface="Calibri" panose="020F0502020204030204" pitchFamily="34" charset="0"/>
            </a:endParaRPr>
          </a:p>
          <a:p>
            <a:pPr lvl="1" algn="l">
              <a:spcAft>
                <a:spcPts val="450"/>
              </a:spcAft>
            </a:pPr>
            <a:r>
              <a:rPr lang="en-US" sz="1400" b="0" i="0" dirty="0">
                <a:solidFill>
                  <a:srgbClr val="E3E3E3"/>
                </a:solidFill>
                <a:effectLst/>
                <a:latin typeface="Calibri" panose="020F0502020204030204" pitchFamily="34" charset="0"/>
                <a:ea typeface="Calibri" panose="020F0502020204030204" pitchFamily="34" charset="0"/>
                <a:cs typeface="Calibri" panose="020F0502020204030204" pitchFamily="34" charset="0"/>
              </a:rPr>
              <a:t>Break down audience data by age, gender, and region to target specific groups with the right genres or runtimes.</a:t>
            </a:r>
          </a:p>
          <a:p>
            <a:pPr algn="l">
              <a:spcAft>
                <a:spcPts val="450"/>
              </a:spcAft>
              <a:buFont typeface="+mj-lt"/>
              <a:buAutoNum type="arabicPeriod"/>
            </a:pPr>
            <a:r>
              <a:rPr lang="en-US" sz="1400" b="1" i="0" dirty="0">
                <a:solidFill>
                  <a:srgbClr val="E3E3E3"/>
                </a:solidFill>
                <a:effectLst/>
                <a:latin typeface="Calibri" panose="020F0502020204030204" pitchFamily="34" charset="0"/>
                <a:ea typeface="Calibri" panose="020F0502020204030204" pitchFamily="34" charset="0"/>
                <a:cs typeface="Calibri" panose="020F0502020204030204" pitchFamily="34" charset="0"/>
              </a:rPr>
              <a:t>Focus on Global Markets</a:t>
            </a:r>
            <a:endParaRPr lang="en-US" sz="1400" b="0" i="0" dirty="0">
              <a:solidFill>
                <a:srgbClr val="E3E3E3"/>
              </a:solidFill>
              <a:effectLst/>
              <a:latin typeface="Calibri" panose="020F0502020204030204" pitchFamily="34" charset="0"/>
              <a:ea typeface="Calibri" panose="020F0502020204030204" pitchFamily="34" charset="0"/>
              <a:cs typeface="Calibri" panose="020F0502020204030204" pitchFamily="34" charset="0"/>
            </a:endParaRPr>
          </a:p>
          <a:p>
            <a:pPr lvl="1" algn="l">
              <a:spcAft>
                <a:spcPts val="450"/>
              </a:spcAft>
            </a:pPr>
            <a:r>
              <a:rPr lang="en-US" sz="1400" b="0" i="0" dirty="0">
                <a:solidFill>
                  <a:srgbClr val="E3E3E3"/>
                </a:solidFill>
                <a:effectLst/>
                <a:latin typeface="Calibri" panose="020F0502020204030204" pitchFamily="34" charset="0"/>
                <a:ea typeface="Calibri" panose="020F0502020204030204" pitchFamily="34" charset="0"/>
                <a:cs typeface="Calibri" panose="020F0502020204030204" pitchFamily="34" charset="0"/>
              </a:rPr>
              <a:t>Explore new regions or countries where movies could perform well to reach more audiences and grow revenue.</a:t>
            </a:r>
          </a:p>
          <a:p>
            <a:pPr algn="l">
              <a:spcAft>
                <a:spcPts val="450"/>
              </a:spcAft>
              <a:buFont typeface="+mj-lt"/>
              <a:buAutoNum type="arabicPeriod"/>
            </a:pPr>
            <a:r>
              <a:rPr lang="en-US" sz="1400" b="1" i="0" dirty="0">
                <a:solidFill>
                  <a:srgbClr val="E3E3E3"/>
                </a:solidFill>
                <a:effectLst/>
                <a:latin typeface="Calibri" panose="020F0502020204030204" pitchFamily="34" charset="0"/>
                <a:ea typeface="Calibri" panose="020F0502020204030204" pitchFamily="34" charset="0"/>
                <a:cs typeface="Calibri" panose="020F0502020204030204" pitchFamily="34" charset="0"/>
              </a:rPr>
              <a:t>Test Budget Strategies</a:t>
            </a:r>
            <a:endParaRPr lang="en-US" sz="1400" b="0" i="0" dirty="0">
              <a:solidFill>
                <a:srgbClr val="E3E3E3"/>
              </a:solidFill>
              <a:effectLst/>
              <a:latin typeface="Calibri" panose="020F0502020204030204" pitchFamily="34" charset="0"/>
              <a:ea typeface="Calibri" panose="020F0502020204030204" pitchFamily="34" charset="0"/>
              <a:cs typeface="Calibri" panose="020F0502020204030204" pitchFamily="34" charset="0"/>
            </a:endParaRPr>
          </a:p>
          <a:p>
            <a:pPr lvl="1" algn="l">
              <a:spcAft>
                <a:spcPts val="450"/>
              </a:spcAft>
            </a:pPr>
            <a:r>
              <a:rPr lang="en-US" sz="1400" b="0" i="0" dirty="0">
                <a:solidFill>
                  <a:srgbClr val="E3E3E3"/>
                </a:solidFill>
                <a:effectLst/>
                <a:latin typeface="Calibri" panose="020F0502020204030204" pitchFamily="34" charset="0"/>
                <a:ea typeface="Calibri" panose="020F0502020204030204" pitchFamily="34" charset="0"/>
                <a:cs typeface="Calibri" panose="020F0502020204030204" pitchFamily="34" charset="0"/>
              </a:rPr>
              <a:t>Create movies with different budget sizes to see which approach gives the best return and works best for specific genres.</a:t>
            </a:r>
          </a:p>
          <a:p>
            <a:pPr>
              <a:buFont typeface="+mj-lt"/>
              <a:buAutoNum type="arabicPeriod"/>
            </a:pPr>
            <a:endParaRPr lang="en-US" sz="1400" dirty="0">
              <a:solidFill>
                <a:srgbClr val="262626"/>
              </a:solidFill>
              <a:latin typeface="-apple-system"/>
            </a:endParaRPr>
          </a:p>
        </p:txBody>
      </p:sp>
    </p:spTree>
    <p:extLst>
      <p:ext uri="{BB962C8B-B14F-4D97-AF65-F5344CB8AC3E}">
        <p14:creationId xmlns:p14="http://schemas.microsoft.com/office/powerpoint/2010/main" val="467869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25073" y="762000"/>
            <a:ext cx="6158777" cy="840557"/>
          </a:xfrm>
          <a:solidFill>
            <a:schemeClr val="accent2">
              <a:lumMod val="40000"/>
              <a:lumOff val="60000"/>
            </a:schemeClr>
          </a:solidFill>
        </p:spPr>
        <p:txBody>
          <a:bodyPr>
            <a:noAutofit/>
          </a:bodyPr>
          <a:lstStyle/>
          <a:p>
            <a:r>
              <a:rPr lang="en-US" b="1" dirty="0"/>
              <a:t>Conclusion</a:t>
            </a:r>
          </a:p>
        </p:txBody>
      </p:sp>
      <p:pic>
        <p:nvPicPr>
          <p:cNvPr id="91" name="Picture Placeholder 90" descr="A person sitting at a table with her fingers up">
            <a:extLst>
              <a:ext uri="{FF2B5EF4-FFF2-40B4-BE49-F238E27FC236}">
                <a16:creationId xmlns:a16="http://schemas.microsoft.com/office/drawing/2014/main" id="{BC622EA4-CCB7-907A-0126-D0A68A5DC78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451" r="451"/>
          <a:stretch/>
        </p:blipFill>
        <p:spPr>
          <a:xfrm flipH="1">
            <a:off x="6086167" y="-22225"/>
            <a:ext cx="6080760" cy="6902450"/>
          </a:xfrm>
        </p:spPr>
      </p:pic>
      <p:sp>
        <p:nvSpPr>
          <p:cNvPr id="15" name="Subtitle 14">
            <a:extLst>
              <a:ext uri="{FF2B5EF4-FFF2-40B4-BE49-F238E27FC236}">
                <a16:creationId xmlns:a16="http://schemas.microsoft.com/office/drawing/2014/main" id="{9C373000-EEA1-D16F-189A-338FFDA2E708}"/>
              </a:ext>
            </a:extLst>
          </p:cNvPr>
          <p:cNvSpPr>
            <a:spLocks noGrp="1"/>
          </p:cNvSpPr>
          <p:nvPr>
            <p:ph type="subTitle" idx="1"/>
          </p:nvPr>
        </p:nvSpPr>
        <p:spPr>
          <a:xfrm>
            <a:off x="471340" y="2304183"/>
            <a:ext cx="5995447" cy="3874416"/>
          </a:xfrm>
        </p:spPr>
        <p:txBody>
          <a:bodyPr>
            <a:normAutofit/>
          </a:bodyPr>
          <a:lstStyle/>
          <a:p>
            <a:r>
              <a:rPr lang="en-US" sz="1200" b="1" dirty="0">
                <a:latin typeface="+mn-lt"/>
              </a:rPr>
              <a:t>Project Recap: </a:t>
            </a:r>
            <a:r>
              <a:rPr lang="en-US" sz="1200" dirty="0">
                <a:latin typeface="+mn-lt"/>
              </a:rPr>
              <a:t>This analysis aimed to explore IMDb movie ratings and reviews to identify high-performing genres, key attributes influencing audience ratings, and trends in viewer engagement over time.</a:t>
            </a:r>
          </a:p>
        </p:txBody>
      </p:sp>
    </p:spTree>
    <p:extLst>
      <p:ext uri="{BB962C8B-B14F-4D97-AF65-F5344CB8AC3E}">
        <p14:creationId xmlns:p14="http://schemas.microsoft.com/office/powerpoint/2010/main" val="393043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2"/>
          <a:srcRect/>
          <a:stretch/>
        </p:blipFill>
        <p:spPr>
          <a:xfrm>
            <a:off x="-245098" y="193249"/>
            <a:ext cx="12192000" cy="6858000"/>
          </a:xfrm>
        </p:spPr>
      </p:pic>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584463" y="400485"/>
            <a:ext cx="10245102" cy="2012777"/>
          </a:xfrm>
        </p:spPr>
        <p:txBody>
          <a:bodyPr/>
          <a:lstStyle/>
          <a:p>
            <a:r>
              <a:rPr lang="en-US" dirty="0"/>
              <a:t>THANK YOU</a:t>
            </a:r>
          </a:p>
        </p:txBody>
      </p:sp>
      <p:sp>
        <p:nvSpPr>
          <p:cNvPr id="8" name="Text Placeholder 7">
            <a:extLst>
              <a:ext uri="{FF2B5EF4-FFF2-40B4-BE49-F238E27FC236}">
                <a16:creationId xmlns:a16="http://schemas.microsoft.com/office/drawing/2014/main" id="{86613063-168A-02B8-4326-BB842F3B83E2}"/>
              </a:ext>
            </a:extLst>
          </p:cNvPr>
          <p:cNvSpPr>
            <a:spLocks noGrp="1"/>
          </p:cNvSpPr>
          <p:nvPr>
            <p:ph type="body" sz="quarter" idx="10"/>
          </p:nvPr>
        </p:nvSpPr>
        <p:spPr>
          <a:xfrm>
            <a:off x="0" y="2898588"/>
            <a:ext cx="10829925" cy="3766163"/>
          </a:xfrm>
        </p:spPr>
        <p:txBody>
          <a:bodyPr/>
          <a:lstStyle/>
          <a:p>
            <a:r>
              <a:rPr lang="en-US" dirty="0">
                <a:hlinkClick r:id="rId3"/>
              </a:rPr>
              <a:t>GitHub</a:t>
            </a:r>
            <a:endParaRPr lang="en-US" dirty="0"/>
          </a:p>
        </p:txBody>
      </p:sp>
      <p:pic>
        <p:nvPicPr>
          <p:cNvPr id="3" name="Picture 2">
            <a:extLst>
              <a:ext uri="{FF2B5EF4-FFF2-40B4-BE49-F238E27FC236}">
                <a16:creationId xmlns:a16="http://schemas.microsoft.com/office/drawing/2014/main" id="{C1848D3C-F628-42C4-8140-F0CFCE55EA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2058" y="3429000"/>
            <a:ext cx="8913794" cy="2839825"/>
          </a:xfrm>
          <a:prstGeom prst="rect">
            <a:avLst/>
          </a:prstGeom>
        </p:spPr>
      </p:pic>
    </p:spTree>
    <p:extLst>
      <p:ext uri="{BB962C8B-B14F-4D97-AF65-F5344CB8AC3E}">
        <p14:creationId xmlns:p14="http://schemas.microsoft.com/office/powerpoint/2010/main" val="2184472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6562816" y="457200"/>
            <a:ext cx="4837176" cy="1993392"/>
          </a:xfrm>
          <a:solidFill>
            <a:schemeClr val="accent2">
              <a:lumMod val="75000"/>
            </a:schemeClr>
          </a:solidFill>
        </p:spPr>
        <p:txBody>
          <a:bodyPr anchor="b">
            <a:noAutofit/>
          </a:bodyPr>
          <a:lstStyle/>
          <a:p>
            <a:r>
              <a:rPr lang="en-US" sz="2800" b="1" dirty="0"/>
              <a:t>Group</a:t>
            </a:r>
            <a:r>
              <a:rPr lang="en-US" sz="2800" dirty="0"/>
              <a:t> Members</a:t>
            </a:r>
          </a:p>
        </p:txBody>
      </p:sp>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 r="2"/>
          <a:stretch/>
        </p:blipFill>
        <p:spPr>
          <a:xfrm>
            <a:off x="-28882" y="0"/>
            <a:ext cx="6115050" cy="6858000"/>
          </a:xfrm>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562818" y="2752344"/>
            <a:ext cx="4837174" cy="3136392"/>
          </a:xfrm>
          <a:noFill/>
        </p:spPr>
        <p:txBody>
          <a:bodyPr anchor="t">
            <a:normAutofit lnSpcReduction="10000"/>
          </a:bodyPr>
          <a:lstStyle/>
          <a:p>
            <a:pPr marL="342900" indent="-342900">
              <a:buAutoNum type="arabicPeriod"/>
            </a:pPr>
            <a:r>
              <a:rPr lang="en-US" dirty="0"/>
              <a:t>Petronilla </a:t>
            </a:r>
            <a:r>
              <a:rPr lang="en-US" dirty="0" err="1"/>
              <a:t>Nyandwaro</a:t>
            </a:r>
            <a:endParaRPr lang="en-US" dirty="0"/>
          </a:p>
          <a:p>
            <a:pPr marL="342900" indent="-342900">
              <a:buAutoNum type="arabicPeriod"/>
            </a:pPr>
            <a:r>
              <a:rPr lang="en-US" dirty="0"/>
              <a:t>Roy Njuguna </a:t>
            </a:r>
            <a:r>
              <a:rPr lang="en-US" dirty="0" err="1"/>
              <a:t>Gichia</a:t>
            </a:r>
            <a:endParaRPr lang="en-US" dirty="0"/>
          </a:p>
          <a:p>
            <a:pPr marL="342900" indent="-342900">
              <a:buAutoNum type="arabicPeriod"/>
            </a:pPr>
            <a:r>
              <a:rPr lang="en-US" dirty="0"/>
              <a:t>Christine </a:t>
            </a:r>
            <a:r>
              <a:rPr lang="en-US" dirty="0" err="1"/>
              <a:t>Ambasa</a:t>
            </a:r>
            <a:endParaRPr lang="en-US" dirty="0"/>
          </a:p>
          <a:p>
            <a:pPr marL="342900" indent="-342900">
              <a:buAutoNum type="arabicPeriod"/>
            </a:pPr>
            <a:r>
              <a:rPr lang="en-US" dirty="0"/>
              <a:t>Stanley Maina</a:t>
            </a:r>
          </a:p>
          <a:p>
            <a:pPr marL="342900" indent="-342900">
              <a:buAutoNum type="arabicPeriod"/>
            </a:pPr>
            <a:r>
              <a:rPr lang="en-US" dirty="0"/>
              <a:t>Sylvanus </a:t>
            </a:r>
            <a:r>
              <a:rPr lang="en-US" dirty="0" err="1"/>
              <a:t>Raringo</a:t>
            </a:r>
            <a:endParaRPr lang="en-US" dirty="0"/>
          </a:p>
          <a:p>
            <a:pPr marL="342900" indent="-342900">
              <a:buAutoNum type="arabicPeriod"/>
            </a:pPr>
            <a:r>
              <a:rPr lang="en-US" dirty="0"/>
              <a:t>Maureen Maina</a:t>
            </a:r>
          </a:p>
        </p:txBody>
      </p:sp>
    </p:spTree>
    <p:extLst>
      <p:ext uri="{BB962C8B-B14F-4D97-AF65-F5344CB8AC3E}">
        <p14:creationId xmlns:p14="http://schemas.microsoft.com/office/powerpoint/2010/main" val="2592993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6562816" y="304800"/>
            <a:ext cx="4837176" cy="1203489"/>
          </a:xfrm>
          <a:solidFill>
            <a:schemeClr val="accent2">
              <a:lumMod val="40000"/>
              <a:lumOff val="60000"/>
            </a:schemeClr>
          </a:solidFill>
        </p:spPr>
        <p:txBody>
          <a:bodyPr anchor="b">
            <a:noAutofit/>
          </a:bodyPr>
          <a:lstStyle/>
          <a:p>
            <a:r>
              <a:rPr lang="en-US" sz="2800" b="1" dirty="0"/>
              <a:t>Table of contents</a:t>
            </a:r>
            <a:endParaRPr lang="en-US" sz="2800" dirty="0"/>
          </a:p>
        </p:txBody>
      </p:sp>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 r="2"/>
          <a:stretch/>
        </p:blipFill>
        <p:spPr>
          <a:xfrm>
            <a:off x="-28882" y="0"/>
            <a:ext cx="6115050" cy="6858000"/>
          </a:xfrm>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5882327" y="1809946"/>
            <a:ext cx="5517666" cy="4336330"/>
          </a:xfrm>
          <a:noFill/>
        </p:spPr>
        <p:txBody>
          <a:bodyPr anchor="t">
            <a:noAutofit/>
          </a:bodyPr>
          <a:lstStyle/>
          <a:p>
            <a:r>
              <a:rPr lang="en-US" sz="1200" b="1" dirty="0"/>
              <a:t>01. Introduction to IMDb Movie Ratings and Reviews </a:t>
            </a:r>
          </a:p>
          <a:p>
            <a:r>
              <a:rPr lang="en-US" sz="1200" b="1" dirty="0"/>
              <a:t>02. Research Questions</a:t>
            </a:r>
          </a:p>
          <a:p>
            <a:r>
              <a:rPr lang="en-US" sz="1200" b="1" dirty="0"/>
              <a:t>03. Data Source and Understanding</a:t>
            </a:r>
          </a:p>
          <a:p>
            <a:r>
              <a:rPr lang="en-US" sz="1200" b="1" dirty="0"/>
              <a:t>04. High-Performing Genres</a:t>
            </a:r>
          </a:p>
          <a:p>
            <a:r>
              <a:rPr lang="en-US" sz="1200" b="1" dirty="0"/>
              <a:t>05. Key Attributes for Higher Ratings</a:t>
            </a:r>
          </a:p>
          <a:p>
            <a:r>
              <a:rPr lang="en-US" sz="1200" b="1" dirty="0"/>
              <a:t>06. Impact of Audience Engagement</a:t>
            </a:r>
          </a:p>
          <a:p>
            <a:r>
              <a:rPr lang="en-US" sz="1200" b="1" dirty="0"/>
              <a:t>07. Trends in Movie Ratings Over Time</a:t>
            </a:r>
          </a:p>
          <a:p>
            <a:r>
              <a:rPr lang="en-US" sz="1200" b="1" dirty="0"/>
              <a:t>08. Recommendations for Future Film Productions</a:t>
            </a:r>
          </a:p>
          <a:p>
            <a:r>
              <a:rPr lang="en-US" sz="1200" b="1" dirty="0"/>
              <a:t>09. Conclusion</a:t>
            </a:r>
          </a:p>
        </p:txBody>
      </p:sp>
      <p:sp>
        <p:nvSpPr>
          <p:cNvPr id="4" name="AutoShape 1" descr="https://slidespeak-presentation-template-images.s3.amazonaws.com/9a01e17dbd830d7d06cded65452699bd72a8605c.png">
            <a:extLst>
              <a:ext uri="{FF2B5EF4-FFF2-40B4-BE49-F238E27FC236}">
                <a16:creationId xmlns:a16="http://schemas.microsoft.com/office/drawing/2014/main" id="{EC14E7D9-4D48-4382-B121-A1CFC908A061}"/>
              </a:ext>
            </a:extLst>
          </p:cNvPr>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72017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5242425" y="226244"/>
            <a:ext cx="6241651" cy="1376314"/>
          </a:xfrm>
          <a:solidFill>
            <a:schemeClr val="accent2">
              <a:lumMod val="60000"/>
              <a:lumOff val="40000"/>
            </a:schemeClr>
          </a:solidFill>
        </p:spPr>
        <p:txBody>
          <a:bodyPr anchor="ctr"/>
          <a:lstStyle/>
          <a:p>
            <a:r>
              <a:rPr lang="en-US" sz="2000" b="1" dirty="0"/>
              <a:t>Introduction to IMDb Movie Ratings and Reviews Analysis</a:t>
            </a:r>
          </a:p>
        </p:txBody>
      </p:sp>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a:xfrm>
            <a:off x="0" y="0"/>
            <a:ext cx="4287838" cy="6858000"/>
          </a:xfrm>
        </p:spPr>
      </p:pic>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5175315" y="1913641"/>
            <a:ext cx="6740165" cy="4336330"/>
          </a:xfrm>
          <a:noFill/>
        </p:spPr>
        <p:txBody>
          <a:bodyPr vert="horz" lIns="91440" tIns="45720" rIns="91440" bIns="45720" rtlCol="0" anchor="t">
            <a:noAutofit/>
          </a:bodyPr>
          <a:lstStyle/>
          <a:p>
            <a:pPr>
              <a:lnSpc>
                <a:spcPct val="160000"/>
              </a:lnSpc>
            </a:pPr>
            <a:r>
              <a:rPr lang="en-US" sz="1400" b="1" dirty="0"/>
              <a:t>Project Overview</a:t>
            </a:r>
            <a:r>
              <a:rPr lang="en-US" sz="1400" dirty="0"/>
              <a:t>: Analyzing IMDb movie ratings and reviews to uncover insights into audience preferences and film success. Focus on a dataset containing 73,856 entries, including key metrics like ratings, genres, budgets, and box office performance.</a:t>
            </a:r>
          </a:p>
          <a:p>
            <a:pPr>
              <a:lnSpc>
                <a:spcPct val="160000"/>
              </a:lnSpc>
            </a:pPr>
            <a:r>
              <a:rPr lang="en-US" sz="1400" b="1" dirty="0"/>
              <a:t>Goals and Research Questions</a:t>
            </a:r>
            <a:r>
              <a:rPr lang="en-US" sz="1400" dirty="0"/>
              <a:t>: Identify high-performing genres and their box office success. Evaluate key attributes contributing to higher audience ratings. Investigate the impact of audience engagement on movie ratings. Observe trends in movie ratings over time. Provide recommendations for future film productions.</a:t>
            </a:r>
          </a:p>
          <a:p>
            <a:pPr>
              <a:lnSpc>
                <a:spcPct val="160000"/>
              </a:lnSpc>
            </a:pPr>
            <a:r>
              <a:rPr lang="en-US" sz="1400" b="1" dirty="0"/>
              <a:t>Importance to Stakeholders</a:t>
            </a:r>
            <a:r>
              <a:rPr lang="en-US" sz="1400" dirty="0"/>
              <a:t>: Offers actionable insights for a new movie studio to inform production strategies. Enhances understanding of audience engagement and preferences, guiding marketing and content creation efforts. Visualizations will be included to illustrate key findings and trends.</a:t>
            </a:r>
          </a:p>
        </p:txBody>
      </p:sp>
    </p:spTree>
    <p:extLst>
      <p:ext uri="{BB962C8B-B14F-4D97-AF65-F5344CB8AC3E}">
        <p14:creationId xmlns:p14="http://schemas.microsoft.com/office/powerpoint/2010/main" val="3666674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4543721" y="226244"/>
            <a:ext cx="6940356" cy="1376314"/>
          </a:xfrm>
          <a:solidFill>
            <a:schemeClr val="accent2">
              <a:lumMod val="60000"/>
              <a:lumOff val="40000"/>
            </a:schemeClr>
          </a:solidFill>
        </p:spPr>
        <p:txBody>
          <a:bodyPr anchor="ctr"/>
          <a:lstStyle/>
          <a:p>
            <a:pPr algn="ctr"/>
            <a:r>
              <a:rPr lang="en-US" sz="2000" b="1" dirty="0"/>
              <a:t>Research Questions</a:t>
            </a:r>
          </a:p>
        </p:txBody>
      </p:sp>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a:xfrm>
            <a:off x="0" y="0"/>
            <a:ext cx="4287838" cy="6858000"/>
          </a:xfrm>
        </p:spPr>
      </p:pic>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4477732" y="1913641"/>
            <a:ext cx="7437748" cy="3847079"/>
          </a:xfrm>
          <a:noFill/>
        </p:spPr>
        <p:txBody>
          <a:bodyPr vert="horz" lIns="91440" tIns="45720" rIns="91440" bIns="45720" rtlCol="0" anchor="t">
            <a:normAutofit/>
          </a:bodyPr>
          <a:lstStyle/>
          <a:p>
            <a:pPr marL="342900" indent="-342900">
              <a:lnSpc>
                <a:spcPct val="160000"/>
              </a:lnSpc>
              <a:buFont typeface="+mj-lt"/>
              <a:buAutoNum type="arabicPeriod"/>
            </a:pPr>
            <a:r>
              <a:rPr lang="en-US" sz="1400" b="1" dirty="0"/>
              <a:t>Box Office Performance: </a:t>
            </a:r>
            <a:r>
              <a:rPr lang="en-US" sz="1400" dirty="0"/>
              <a:t>Which genres are currently performing the best at the box office?</a:t>
            </a:r>
          </a:p>
          <a:p>
            <a:pPr marL="342900" indent="-342900">
              <a:lnSpc>
                <a:spcPct val="160000"/>
              </a:lnSpc>
              <a:buFont typeface="+mj-lt"/>
              <a:buAutoNum type="arabicPeriod"/>
            </a:pPr>
            <a:r>
              <a:rPr lang="en-US" sz="1400" b="1" dirty="0"/>
              <a:t>Audience Ratings: </a:t>
            </a:r>
            <a:r>
              <a:rPr lang="en-US" sz="1400" dirty="0"/>
              <a:t>What key attributes contribute to higher audience ratings?</a:t>
            </a:r>
          </a:p>
          <a:p>
            <a:pPr marL="342900" indent="-342900">
              <a:lnSpc>
                <a:spcPct val="160000"/>
              </a:lnSpc>
              <a:buFont typeface="+mj-lt"/>
              <a:buAutoNum type="arabicPeriod"/>
            </a:pPr>
            <a:r>
              <a:rPr lang="en-US" sz="1400" b="1" dirty="0"/>
              <a:t>Audience Engagement: </a:t>
            </a:r>
            <a:r>
              <a:rPr lang="en-US" sz="1400" dirty="0"/>
              <a:t>How does audience engagement impact movie ratings?</a:t>
            </a:r>
          </a:p>
          <a:p>
            <a:pPr marL="342900" indent="-342900">
              <a:lnSpc>
                <a:spcPct val="160000"/>
              </a:lnSpc>
              <a:buFont typeface="+mj-lt"/>
              <a:buAutoNum type="arabicPeriod"/>
            </a:pPr>
            <a:r>
              <a:rPr lang="en-US" sz="1400" b="1" dirty="0"/>
              <a:t>Trends Over Time: </a:t>
            </a:r>
            <a:r>
              <a:rPr lang="en-US" sz="1400" dirty="0"/>
              <a:t>What trends can be observed in movie ratings over time?</a:t>
            </a:r>
          </a:p>
          <a:p>
            <a:pPr marL="342900" indent="-342900">
              <a:lnSpc>
                <a:spcPct val="160000"/>
              </a:lnSpc>
              <a:buFont typeface="+mj-lt"/>
              <a:buAutoNum type="arabicPeriod"/>
            </a:pPr>
            <a:r>
              <a:rPr lang="en-US" sz="1400" b="1" dirty="0"/>
              <a:t>Future Recommendations: </a:t>
            </a:r>
            <a:r>
              <a:rPr lang="en-US" sz="1400" dirty="0"/>
              <a:t>What recommendations can be made for future film productions?</a:t>
            </a:r>
          </a:p>
        </p:txBody>
      </p:sp>
    </p:spTree>
    <p:extLst>
      <p:ext uri="{BB962C8B-B14F-4D97-AF65-F5344CB8AC3E}">
        <p14:creationId xmlns:p14="http://schemas.microsoft.com/office/powerpoint/2010/main" val="625170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760"/>
            <a:ext cx="10515600" cy="897432"/>
          </a:xfrm>
          <a:solidFill>
            <a:schemeClr val="accent2">
              <a:lumMod val="60000"/>
              <a:lumOff val="40000"/>
            </a:schemeClr>
          </a:solidFill>
        </p:spPr>
        <p:txBody>
          <a:bodyPr anchor="ctr"/>
          <a:lstStyle/>
          <a:p>
            <a:r>
              <a:rPr lang="en-US" sz="2000" b="1" dirty="0"/>
              <a:t>Data Source and Understanding</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3"/>
          </p:nvPr>
        </p:nvSpPr>
        <p:spPr>
          <a:xfrm>
            <a:off x="838199" y="2024781"/>
            <a:ext cx="5212079" cy="4137189"/>
          </a:xfrm>
          <a:noFill/>
        </p:spPr>
        <p:txBody>
          <a:bodyPr>
            <a:normAutofit/>
          </a:bodyPr>
          <a:lstStyle/>
          <a:p>
            <a:r>
              <a:rPr lang="en-US" sz="1400" b="1" dirty="0"/>
              <a:t>Overview of the IMDb Dataset</a:t>
            </a:r>
          </a:p>
          <a:p>
            <a:endParaRPr lang="en-US" sz="1400" dirty="0"/>
          </a:p>
          <a:p>
            <a:pPr marL="285750" indent="-285750">
              <a:buFont typeface="Wingdings" panose="05000000000000000000" pitchFamily="2" charset="2"/>
              <a:buChar char="v"/>
            </a:pPr>
            <a:r>
              <a:rPr lang="en-US" sz="1400" dirty="0"/>
              <a:t>Contains 73,856 entries with 8 key attributes related to movies.</a:t>
            </a:r>
          </a:p>
          <a:p>
            <a:pPr marL="285750" indent="-285750">
              <a:buFont typeface="Wingdings" panose="05000000000000000000" pitchFamily="2" charset="2"/>
              <a:buChar char="v"/>
            </a:pPr>
            <a:r>
              <a:rPr lang="en-US" sz="1400" dirty="0"/>
              <a:t>Attributes include audience ratings, genres, production budgets, release years, and box office performance.</a:t>
            </a:r>
          </a:p>
          <a:p>
            <a:endParaRPr lang="en-US" sz="1400" dirty="0"/>
          </a:p>
          <a:p>
            <a:r>
              <a:rPr lang="en-US" sz="1400" b="1" dirty="0"/>
              <a:t>Data Types and Structure</a:t>
            </a:r>
          </a:p>
          <a:p>
            <a:pPr marL="285750" indent="-285750">
              <a:buFont typeface="Wingdings" panose="05000000000000000000" pitchFamily="2" charset="2"/>
              <a:buChar char="v"/>
            </a:pPr>
            <a:r>
              <a:rPr lang="en-US" sz="1400" dirty="0"/>
              <a:t>Data types include integers, floats, and objects, ensuring a comprehensive analysis of film metrics.</a:t>
            </a:r>
          </a:p>
          <a:p>
            <a:pPr marL="285750" indent="-285750">
              <a:buFont typeface="Wingdings" panose="05000000000000000000" pitchFamily="2" charset="2"/>
              <a:buChar char="v"/>
            </a:pPr>
            <a:r>
              <a:rPr lang="en-US" sz="1400" dirty="0"/>
              <a:t>Key columns: movie id, primary title, start year, runtime minutes, genres, average rating, and </a:t>
            </a:r>
            <a:r>
              <a:rPr lang="en-US" sz="1400" dirty="0" err="1"/>
              <a:t>numvotes</a:t>
            </a:r>
            <a:r>
              <a:rPr lang="en-US" sz="1400" dirty="0"/>
              <a:t>.</a:t>
            </a:r>
          </a:p>
          <a:p>
            <a:endParaRPr lang="en-US" dirty="0"/>
          </a:p>
        </p:txBody>
      </p:sp>
      <p:sp>
        <p:nvSpPr>
          <p:cNvPr id="4" name="Content Placeholder 3">
            <a:extLst>
              <a:ext uri="{FF2B5EF4-FFF2-40B4-BE49-F238E27FC236}">
                <a16:creationId xmlns:a16="http://schemas.microsoft.com/office/drawing/2014/main" id="{ACFBB810-3430-2C29-1AA0-9744AA0A1AA3}"/>
              </a:ext>
            </a:extLst>
          </p:cNvPr>
          <p:cNvSpPr>
            <a:spLocks noGrp="1"/>
          </p:cNvSpPr>
          <p:nvPr>
            <p:ph sz="quarter" idx="14"/>
          </p:nvPr>
        </p:nvSpPr>
        <p:spPr>
          <a:xfrm>
            <a:off x="6459795" y="2043634"/>
            <a:ext cx="4894006" cy="4137189"/>
          </a:xfrm>
          <a:noFill/>
        </p:spPr>
        <p:txBody>
          <a:bodyPr>
            <a:normAutofit/>
          </a:bodyPr>
          <a:lstStyle/>
          <a:p>
            <a:r>
              <a:rPr lang="en-US" sz="1400" b="1" dirty="0"/>
              <a:t>Limitations and Gaps</a:t>
            </a:r>
          </a:p>
          <a:p>
            <a:pPr marL="285750" indent="-285750">
              <a:buFont typeface="Wingdings" panose="05000000000000000000" pitchFamily="2" charset="2"/>
              <a:buChar char="v"/>
            </a:pPr>
            <a:r>
              <a:rPr lang="en-US" sz="1400" dirty="0"/>
              <a:t>Missing values in start year, runtime minutes, and genres may affect analysis accuracy.</a:t>
            </a:r>
          </a:p>
          <a:p>
            <a:pPr marL="285750" indent="-285750">
              <a:buFont typeface="Wingdings" panose="05000000000000000000" pitchFamily="2" charset="2"/>
              <a:buChar char="v"/>
            </a:pPr>
            <a:r>
              <a:rPr lang="en-US" sz="1400" dirty="0"/>
              <a:t>Older and independent films may have incomplete financial data and limited audience reviews, impacting overall insights.</a:t>
            </a:r>
          </a:p>
          <a:p>
            <a:endParaRPr lang="en-US" dirty="0"/>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2243159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1121790" y="365760"/>
            <a:ext cx="10232010" cy="680615"/>
          </a:xfrm>
          <a:solidFill>
            <a:schemeClr val="accent2">
              <a:lumMod val="60000"/>
              <a:lumOff val="40000"/>
            </a:schemeClr>
          </a:solidFill>
        </p:spPr>
        <p:txBody>
          <a:bodyPr anchor="ctr"/>
          <a:lstStyle/>
          <a:p>
            <a:r>
              <a:rPr lang="en-US" sz="2000" b="1" dirty="0"/>
              <a:t>High-Performing Genres</a:t>
            </a:r>
          </a:p>
        </p:txBody>
      </p:sp>
      <p:sp>
        <p:nvSpPr>
          <p:cNvPr id="52" name="Content Placeholder 51">
            <a:extLst>
              <a:ext uri="{FF2B5EF4-FFF2-40B4-BE49-F238E27FC236}">
                <a16:creationId xmlns:a16="http://schemas.microsoft.com/office/drawing/2014/main" id="{F2CCE123-860F-8623-781F-12CEA66980F5}"/>
              </a:ext>
            </a:extLst>
          </p:cNvPr>
          <p:cNvSpPr>
            <a:spLocks noGrp="1"/>
          </p:cNvSpPr>
          <p:nvPr>
            <p:ph sz="quarter" idx="13"/>
          </p:nvPr>
        </p:nvSpPr>
        <p:spPr>
          <a:xfrm>
            <a:off x="254524" y="1188369"/>
            <a:ext cx="6127422" cy="4973602"/>
          </a:xfrm>
        </p:spPr>
        <p:txBody>
          <a:bodyPr>
            <a:normAutofit fontScale="47500" lnSpcReduction="20000"/>
          </a:bodyPr>
          <a:lstStyle/>
          <a:p>
            <a:pPr marL="0" indent="0">
              <a:buNone/>
            </a:pPr>
            <a:r>
              <a:rPr lang="en-US" sz="2500" b="1" dirty="0"/>
              <a:t>1. Identify Top Genres</a:t>
            </a:r>
          </a:p>
          <a:p>
            <a:pPr marL="285750" indent="-285750">
              <a:buFont typeface="Arial" panose="020B0604020202020204" pitchFamily="34" charset="0"/>
              <a:buChar char="•"/>
            </a:pPr>
            <a:r>
              <a:rPr lang="en-US" sz="2500" dirty="0"/>
              <a:t>Analyze the dataset to determine which genres consistently achieve high average ratings and box office success. Notable genres include Drama, Action, and Documentary.</a:t>
            </a:r>
          </a:p>
          <a:p>
            <a:pPr marL="0" indent="0">
              <a:buNone/>
            </a:pPr>
            <a:r>
              <a:rPr lang="en-US" sz="2500" b="1" dirty="0"/>
              <a:t>2. Assess Impact on Production Strategy </a:t>
            </a:r>
          </a:p>
          <a:p>
            <a:pPr marL="285750" indent="-285750">
              <a:buFont typeface="Arial" panose="020B0604020202020204" pitchFamily="34" charset="0"/>
              <a:buChar char="•"/>
            </a:pPr>
            <a:r>
              <a:rPr lang="en-US" sz="2500" dirty="0"/>
              <a:t>Utilize insights from genre performance to inform the studio's content creation strategy, ensuring alignment with audience preferences and market trends.</a:t>
            </a:r>
          </a:p>
          <a:p>
            <a:pPr marL="0" indent="0">
              <a:buNone/>
            </a:pPr>
            <a:r>
              <a:rPr lang="en-US" sz="2500" b="1" dirty="0"/>
              <a:t>3. Explore Niche Sub-Genres</a:t>
            </a:r>
          </a:p>
          <a:p>
            <a:pPr marL="285750" indent="-285750">
              <a:buFont typeface="Arial" panose="020B0604020202020204" pitchFamily="34" charset="0"/>
              <a:buChar char="•"/>
            </a:pPr>
            <a:r>
              <a:rPr lang="en-US" sz="2500" dirty="0"/>
              <a:t>Consider the potential of niche sub-genres such as Crime and Biography, which can appeal to dedicated fan bases and enhance overall box office performance.</a:t>
            </a:r>
          </a:p>
          <a:p>
            <a:pPr marL="0" indent="0">
              <a:buNone/>
            </a:pPr>
            <a:r>
              <a:rPr lang="en-US" sz="2500" b="1" dirty="0"/>
              <a:t>4. Examine Audience Preferences</a:t>
            </a:r>
          </a:p>
          <a:p>
            <a:pPr marL="285750" indent="-285750">
              <a:buFont typeface="Arial" panose="020B0604020202020204" pitchFamily="34" charset="0"/>
              <a:buChar char="•"/>
            </a:pPr>
            <a:r>
              <a:rPr lang="en-US" sz="2500" dirty="0"/>
              <a:t>Investigate how these high-performing genres resonate with audiences, focusing on their popularity and engagement levels. For instance, Drama films often attract a broad audience due to their relatable theme</a:t>
            </a:r>
          </a:p>
          <a:p>
            <a:pPr marL="0" indent="0">
              <a:buNone/>
            </a:pPr>
            <a:r>
              <a:rPr lang="en-US" sz="2500" b="1" dirty="0"/>
              <a:t>5. </a:t>
            </a:r>
            <a:r>
              <a:rPr lang="en-US" sz="2900" b="1" dirty="0"/>
              <a:t>Recommendations</a:t>
            </a:r>
            <a:r>
              <a:rPr lang="en-US" sz="2500" b="1" dirty="0"/>
              <a:t> for Future Productions</a:t>
            </a:r>
          </a:p>
          <a:p>
            <a:pPr marL="285750" indent="-285750">
              <a:buFont typeface="Arial" panose="020B0604020202020204" pitchFamily="34" charset="0"/>
              <a:buChar char="•"/>
            </a:pPr>
            <a:r>
              <a:rPr lang="en-US" sz="2500" dirty="0"/>
              <a:t>Develop a content strategy that prioritizes high-performing genres while also exploring innovative storytelling within niche sub-genres to maximize audience engagement and box office success.</a:t>
            </a:r>
          </a:p>
          <a:p>
            <a:pPr marL="0" indent="0">
              <a:buNone/>
            </a:pPr>
            <a:endParaRPr lang="en-US" dirty="0"/>
          </a:p>
          <a:p>
            <a:pPr marL="0" indent="0">
              <a:buNone/>
            </a:pPr>
            <a:endParaRPr lang="en-US" dirty="0"/>
          </a:p>
          <a:p>
            <a:endParaRPr lang="en-US" dirty="0"/>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1027" name="Picture 3"/>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6447934" y="1213339"/>
            <a:ext cx="5744066" cy="4906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9609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1121790" y="365760"/>
            <a:ext cx="10232010" cy="680615"/>
          </a:xfrm>
          <a:solidFill>
            <a:schemeClr val="accent2">
              <a:lumMod val="60000"/>
              <a:lumOff val="40000"/>
            </a:schemeClr>
          </a:solidFill>
        </p:spPr>
        <p:txBody>
          <a:bodyPr anchor="ctr"/>
          <a:lstStyle/>
          <a:p>
            <a:r>
              <a:rPr lang="en-US" sz="2000" b="1" dirty="0"/>
              <a:t>Key Attributes for Higher Ratings</a:t>
            </a:r>
          </a:p>
        </p:txBody>
      </p:sp>
      <p:sp>
        <p:nvSpPr>
          <p:cNvPr id="52" name="Content Placeholder 51">
            <a:extLst>
              <a:ext uri="{FF2B5EF4-FFF2-40B4-BE49-F238E27FC236}">
                <a16:creationId xmlns:a16="http://schemas.microsoft.com/office/drawing/2014/main" id="{F2CCE123-860F-8623-781F-12CEA66980F5}"/>
              </a:ext>
            </a:extLst>
          </p:cNvPr>
          <p:cNvSpPr>
            <a:spLocks noGrp="1"/>
          </p:cNvSpPr>
          <p:nvPr>
            <p:ph sz="quarter" idx="13"/>
          </p:nvPr>
        </p:nvSpPr>
        <p:spPr>
          <a:xfrm>
            <a:off x="332373" y="1583701"/>
            <a:ext cx="5927025" cy="4578268"/>
          </a:xfrm>
        </p:spPr>
        <p:txBody>
          <a:bodyPr>
            <a:normAutofit fontScale="62500" lnSpcReduction="20000"/>
          </a:bodyPr>
          <a:lstStyle/>
          <a:p>
            <a:pPr marL="0" indent="0">
              <a:lnSpc>
                <a:spcPct val="120000"/>
              </a:lnSpc>
              <a:buNone/>
            </a:pPr>
            <a:r>
              <a:rPr lang="en-US" sz="2200" b="1" dirty="0"/>
              <a:t>1. Analyze Runtime</a:t>
            </a:r>
          </a:p>
          <a:p>
            <a:pPr marL="285750" indent="-285750">
              <a:lnSpc>
                <a:spcPct val="120000"/>
              </a:lnSpc>
              <a:buFont typeface="Arial" panose="020B0604020202020204" pitchFamily="34" charset="0"/>
              <a:buChar char="•"/>
            </a:pPr>
            <a:r>
              <a:rPr lang="en-US" sz="2200" dirty="0"/>
              <a:t>Examine the correlation between movie runtimes and audience ratings. Research indicates that films with runtimes between 380-400 minutes tend to receive better ratings and higher audience engagement </a:t>
            </a:r>
          </a:p>
          <a:p>
            <a:pPr marL="0" indent="0">
              <a:lnSpc>
                <a:spcPct val="120000"/>
              </a:lnSpc>
              <a:buNone/>
            </a:pPr>
            <a:r>
              <a:rPr lang="en-US" sz="2200" b="1" dirty="0"/>
              <a:t>2. Evaluate Release Year Trends  </a:t>
            </a:r>
          </a:p>
          <a:p>
            <a:pPr marL="457200" indent="-457200">
              <a:lnSpc>
                <a:spcPct val="120000"/>
              </a:lnSpc>
              <a:buFont typeface="Arial" panose="020B0604020202020204" pitchFamily="34" charset="0"/>
              <a:buChar char="•"/>
            </a:pPr>
            <a:r>
              <a:rPr lang="en-US" sz="2200" dirty="0"/>
              <a:t>Investigate how the release year impacts ratings. A steady increase in movie ratings over the years suggests that advancements in technology and higher production budgets may contribute to improved audience perceptions.</a:t>
            </a:r>
          </a:p>
          <a:p>
            <a:pPr marL="0" indent="0">
              <a:lnSpc>
                <a:spcPct val="120000"/>
              </a:lnSpc>
              <a:buNone/>
            </a:pPr>
            <a:r>
              <a:rPr lang="en-US" sz="2200" b="1" dirty="0"/>
              <a:t>3. Assess Audience Engagement</a:t>
            </a:r>
          </a:p>
          <a:p>
            <a:pPr marL="457200" indent="-457200">
              <a:lnSpc>
                <a:spcPct val="120000"/>
              </a:lnSpc>
              <a:buFont typeface="Arial" panose="020B0604020202020204" pitchFamily="34" charset="0"/>
              <a:buChar char="•"/>
            </a:pPr>
            <a:r>
              <a:rPr lang="en-US" sz="2200" dirty="0"/>
              <a:t>Explore the relationship between the number of votes and average ratings. Higher engagement, indicated by a greater number of votes, often correlates with better ratings, highlighting the importance of audience interaction in determining a film's success.</a:t>
            </a:r>
          </a:p>
          <a:p>
            <a:pPr marL="0" indent="0">
              <a:buNone/>
            </a:pPr>
            <a:endParaRPr lang="en-US" dirty="0"/>
          </a:p>
          <a:p>
            <a:pPr marL="0" indent="0">
              <a:buNone/>
            </a:pPr>
            <a:endParaRPr lang="en-US" dirty="0"/>
          </a:p>
          <a:p>
            <a:endParaRPr lang="en-US" dirty="0"/>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2050" name="Picture 2"/>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6459537" y="1406769"/>
            <a:ext cx="5400089" cy="475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4487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1121790" y="365760"/>
            <a:ext cx="10232010" cy="680615"/>
          </a:xfrm>
          <a:solidFill>
            <a:schemeClr val="accent2">
              <a:lumMod val="60000"/>
              <a:lumOff val="40000"/>
            </a:schemeClr>
          </a:solidFill>
        </p:spPr>
        <p:txBody>
          <a:bodyPr anchor="ctr"/>
          <a:lstStyle/>
          <a:p>
            <a:r>
              <a:rPr lang="en-US" sz="2000" b="1" dirty="0"/>
              <a:t>Impact of Audience Engagement</a:t>
            </a:r>
          </a:p>
        </p:txBody>
      </p:sp>
      <p:sp>
        <p:nvSpPr>
          <p:cNvPr id="52" name="Content Placeholder 51">
            <a:extLst>
              <a:ext uri="{FF2B5EF4-FFF2-40B4-BE49-F238E27FC236}">
                <a16:creationId xmlns:a16="http://schemas.microsoft.com/office/drawing/2014/main" id="{F2CCE123-860F-8623-781F-12CEA66980F5}"/>
              </a:ext>
            </a:extLst>
          </p:cNvPr>
          <p:cNvSpPr>
            <a:spLocks noGrp="1"/>
          </p:cNvSpPr>
          <p:nvPr>
            <p:ph sz="quarter" idx="13"/>
          </p:nvPr>
        </p:nvSpPr>
        <p:spPr>
          <a:xfrm>
            <a:off x="141402" y="1046374"/>
            <a:ext cx="6422118" cy="5811625"/>
          </a:xfrm>
        </p:spPr>
        <p:txBody>
          <a:bodyPr>
            <a:normAutofit fontScale="25000" lnSpcReduction="20000"/>
          </a:bodyPr>
          <a:lstStyle/>
          <a:p>
            <a:pPr>
              <a:lnSpc>
                <a:spcPct val="120000"/>
              </a:lnSpc>
            </a:pPr>
            <a:r>
              <a:rPr lang="en-US" sz="4800" b="1" dirty="0"/>
              <a:t>Understanding Audience Engagement</a:t>
            </a:r>
          </a:p>
          <a:p>
            <a:pPr marL="685800" indent="-685800">
              <a:lnSpc>
                <a:spcPct val="120000"/>
              </a:lnSpc>
              <a:buFont typeface="Arial" panose="020B0604020202020204" pitchFamily="34" charset="0"/>
              <a:buChar char="•"/>
            </a:pPr>
            <a:r>
              <a:rPr lang="en-US" sz="4800" dirty="0"/>
              <a:t>Investigate the relationship between the number of votes and average ratings to gauge how audience participation influences film success.</a:t>
            </a:r>
          </a:p>
          <a:p>
            <a:pPr marL="0" indent="0">
              <a:lnSpc>
                <a:spcPct val="120000"/>
              </a:lnSpc>
              <a:buNone/>
            </a:pPr>
            <a:r>
              <a:rPr lang="en-US" sz="4800" b="1" dirty="0"/>
              <a:t>2. Analyzing Viewer Preferences</a:t>
            </a:r>
          </a:p>
          <a:p>
            <a:pPr marL="285750" indent="-285750">
              <a:lnSpc>
                <a:spcPct val="120000"/>
              </a:lnSpc>
              <a:buFont typeface="Arial" panose="020B0604020202020204" pitchFamily="34" charset="0"/>
              <a:buChar char="•"/>
            </a:pPr>
            <a:r>
              <a:rPr lang="en-US" sz="4800" dirty="0"/>
              <a:t>Identify trends in audience engagement by examining which genres receive the most votes, highlighting the connection between engagement and ratings.</a:t>
            </a:r>
          </a:p>
          <a:p>
            <a:pPr marL="0" indent="0">
              <a:lnSpc>
                <a:spcPct val="120000"/>
              </a:lnSpc>
              <a:buNone/>
            </a:pPr>
            <a:r>
              <a:rPr lang="en-US" sz="4800" b="1" dirty="0"/>
              <a:t>3. Significance of High Engagement</a:t>
            </a:r>
          </a:p>
          <a:p>
            <a:pPr marL="285750" indent="-285750">
              <a:lnSpc>
                <a:spcPct val="120000"/>
              </a:lnSpc>
              <a:buFont typeface="Arial" panose="020B0604020202020204" pitchFamily="34" charset="0"/>
              <a:buChar char="•"/>
            </a:pPr>
            <a:r>
              <a:rPr lang="en-US" sz="4800" dirty="0"/>
              <a:t>Recognize that higher audience engagement often correlates with better ratings, suggesting that films with more votes tend to be perceived more favorably.</a:t>
            </a:r>
          </a:p>
          <a:p>
            <a:pPr marL="0" indent="0">
              <a:lnSpc>
                <a:spcPct val="120000"/>
              </a:lnSpc>
              <a:buNone/>
            </a:pPr>
            <a:r>
              <a:rPr lang="en-US" sz="4800" b="1" dirty="0"/>
              <a:t>4. Strategies for Enhancing Visibility</a:t>
            </a:r>
          </a:p>
          <a:p>
            <a:pPr marL="685800" indent="-685800">
              <a:lnSpc>
                <a:spcPct val="120000"/>
              </a:lnSpc>
              <a:buFont typeface="Arial" panose="020B0604020202020204" pitchFamily="34" charset="0"/>
              <a:buChar char="•"/>
            </a:pPr>
            <a:r>
              <a:rPr lang="en-US" sz="4800" dirty="0"/>
              <a:t>Develop marketing strategies that encourage audience interaction, such as social media campaigns and viewer polls, to boost engagement and ratings.</a:t>
            </a:r>
          </a:p>
          <a:p>
            <a:pPr marL="0" indent="0">
              <a:lnSpc>
                <a:spcPct val="120000"/>
              </a:lnSpc>
              <a:buNone/>
            </a:pPr>
            <a:r>
              <a:rPr lang="en-US" sz="4800" b="1" dirty="0"/>
              <a:t>5. Recommendations for Future Productions</a:t>
            </a:r>
          </a:p>
          <a:p>
            <a:pPr marL="457200" indent="-457200">
              <a:lnSpc>
                <a:spcPct val="120000"/>
              </a:lnSpc>
              <a:buFont typeface="Arial" panose="020B0604020202020204" pitchFamily="34" charset="0"/>
              <a:buChar char="•"/>
            </a:pPr>
            <a:r>
              <a:rPr lang="en-US" sz="4800" dirty="0"/>
              <a:t>Utilize insights from audience engagement data to inform film production decisions, focusing on genres and attributes that resonate with viewers to maximize box office success.</a:t>
            </a:r>
          </a:p>
          <a:p>
            <a:pPr marL="0" indent="0">
              <a:buNone/>
            </a:pPr>
            <a:endParaRPr lang="en-US" dirty="0"/>
          </a:p>
          <a:p>
            <a:endParaRPr lang="en-US" dirty="0"/>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131973" y="6492240"/>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3074" name="Picture 2"/>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6563518" y="1397977"/>
            <a:ext cx="5487079" cy="4528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3150575"/>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in32_SL_V16" id="{C08B0D31-9878-4B86-9AA2-489D9D63805D}" vid="{DECC9CCA-8386-4D88-B03D-E024FA4FDFC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3.xml><?xml version="1.0" encoding="utf-8"?>
<ds:datastoreItem xmlns:ds="http://schemas.openxmlformats.org/officeDocument/2006/customXml" ds:itemID="{85C2645A-E767-4D7E-984D-234E531E4556}">
  <ds:schemaRefs>
    <ds:schemaRef ds:uri="http://schemas.microsoft.com/office/2006/metadata/properties"/>
    <ds:schemaRef ds:uri="http://purl.org/dc/elements/1.1/"/>
    <ds:schemaRef ds:uri="230e9df3-be65-4c73-a93b-d1236ebd677e"/>
    <ds:schemaRef ds:uri="http://schemas.microsoft.com/sharepoint/v3"/>
    <ds:schemaRef ds:uri="http://www.w3.org/XML/1998/namespace"/>
    <ds:schemaRef ds:uri="71af3243-3dd4-4a8d-8c0d-dd76da1f02a5"/>
    <ds:schemaRef ds:uri="http://schemas.microsoft.com/office/infopath/2007/PartnerControls"/>
    <ds:schemaRef ds:uri="http://schemas.microsoft.com/office/2006/documentManagement/types"/>
    <ds:schemaRef ds:uri="http://purl.org/dc/terms/"/>
    <ds:schemaRef ds:uri="http://schemas.openxmlformats.org/package/2006/metadata/core-properties"/>
    <ds:schemaRef ds:uri="16c05727-aa75-4e4a-9b5f-8a80a1165891"/>
    <ds:schemaRef ds:uri="http://purl.org/dc/dcmityp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Custom</Template>
  <TotalTime>336</TotalTime>
  <Words>1291</Words>
  <Application>Microsoft Office PowerPoint</Application>
  <PresentationFormat>Widescreen</PresentationFormat>
  <Paragraphs>113</Paragraphs>
  <Slides>14</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-apple-system</vt:lpstr>
      <vt:lpstr>Aptos</vt:lpstr>
      <vt:lpstr>Arial</vt:lpstr>
      <vt:lpstr>Calibri</vt:lpstr>
      <vt:lpstr>Calibri Light</vt:lpstr>
      <vt:lpstr>Wingdings</vt:lpstr>
      <vt:lpstr>Custom</vt:lpstr>
      <vt:lpstr>  Analyzing IMDb Movie Ratings and Reviews    by DSF-PH2-Group 9</vt:lpstr>
      <vt:lpstr>Group Members</vt:lpstr>
      <vt:lpstr>Table of contents</vt:lpstr>
      <vt:lpstr>Introduction to IMDb Movie Ratings and Reviews Analysis</vt:lpstr>
      <vt:lpstr>Research Questions</vt:lpstr>
      <vt:lpstr>Data Source and Understanding</vt:lpstr>
      <vt:lpstr>High-Performing Genres</vt:lpstr>
      <vt:lpstr>Key Attributes for Higher Ratings</vt:lpstr>
      <vt:lpstr>Impact of Audience Engagement</vt:lpstr>
      <vt:lpstr>Trends in Movie Ratings Over Time</vt:lpstr>
      <vt:lpstr>Recommendations for Future Film Productions</vt:lpstr>
      <vt:lpstr>Next Steps </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Maureen Wanjiru Maina</dc:creator>
  <cp:lastModifiedBy>Maureen Wanjiru Maina</cp:lastModifiedBy>
  <cp:revision>26</cp:revision>
  <dcterms:created xsi:type="dcterms:W3CDTF">2024-02-14T18:56:44Z</dcterms:created>
  <dcterms:modified xsi:type="dcterms:W3CDTF">2025-01-26T18:55:37Z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